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4" r:id="rId3"/>
    <p:sldId id="277" r:id="rId4"/>
    <p:sldId id="257" r:id="rId5"/>
    <p:sldId id="261" r:id="rId6"/>
    <p:sldId id="258" r:id="rId7"/>
    <p:sldId id="267" r:id="rId8"/>
    <p:sldId id="260" r:id="rId9"/>
    <p:sldId id="262" r:id="rId10"/>
    <p:sldId id="270" r:id="rId11"/>
    <p:sldId id="263" r:id="rId12"/>
    <p:sldId id="273" r:id="rId13"/>
    <p:sldId id="259" r:id="rId14"/>
    <p:sldId id="271" r:id="rId15"/>
    <p:sldId id="265" r:id="rId16"/>
    <p:sldId id="275" r:id="rId17"/>
    <p:sldId id="272" r:id="rId18"/>
    <p:sldId id="279" r:id="rId19"/>
    <p:sldId id="280" r:id="rId20"/>
    <p:sldId id="264" r:id="rId21"/>
    <p:sldId id="268" r:id="rId22"/>
    <p:sldId id="269" r:id="rId23"/>
    <p:sldId id="276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5557"/>
    <a:srgbClr val="F48E27"/>
    <a:srgbClr val="94A4B1"/>
    <a:srgbClr val="E9EDF0"/>
    <a:srgbClr val="5D89A2"/>
    <a:srgbClr val="99DAF1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6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76BC7-1589-4E11-8415-598FC3BCF4C8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E4C8A-6C02-4A22-B76C-90BBE4A908E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527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298A2D2-6C2C-4DC7-95CF-D2FB2041B793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451DCBD-780D-411C-8C32-5AEC4E289B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955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371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849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8216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Cinde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92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Tie into student --</a:t>
            </a:r>
            <a:r>
              <a:rPr lang="en-US" baseline="0" dirty="0" smtClean="0"/>
              <a:t>  could use as source—embed in their </a:t>
            </a:r>
            <a:r>
              <a:rPr lang="en-US" baseline="0" dirty="0" err="1" smtClean="0"/>
              <a:t>powerpoints</a:t>
            </a:r>
            <a:r>
              <a:rPr lang="en-US" baseline="0" dirty="0" smtClean="0"/>
              <a:t>, for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458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Compare this with printout b/c it was missing some slides after presentation.  I put them in but not sure of order.</a:t>
            </a:r>
          </a:p>
          <a:p>
            <a:r>
              <a:rPr lang="en-US" smtClean="0"/>
              <a:t>DK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397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7301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069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Send footprint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743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22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Cinde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681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can help you</a:t>
            </a:r>
            <a:r>
              <a:rPr lang="en-US" baseline="0" dirty="0" smtClean="0"/>
              <a:t> build a </a:t>
            </a:r>
            <a:r>
              <a:rPr lang="en-US" baseline="0" dirty="0" err="1" smtClean="0"/>
              <a:t>symbaloo</a:t>
            </a:r>
            <a:r>
              <a:rPr lang="en-US" baseline="0" dirty="0" smtClean="0"/>
              <a:t> of resources to embed on your </a:t>
            </a:r>
            <a:r>
              <a:rPr lang="en-US" baseline="0" dirty="0" err="1" smtClean="0"/>
              <a:t>moodle</a:t>
            </a:r>
            <a:r>
              <a:rPr lang="en-US" baseline="0" dirty="0" smtClean="0"/>
              <a:t> page--Debbie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108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Belinda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802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Belinda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334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Belinda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233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Turnitin</a:t>
            </a:r>
            <a:r>
              <a:rPr lang="en-US" dirty="0" smtClean="0"/>
              <a:t> --Get list of sites– Needs more sites!—12 million      *Answers.com is now Answers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80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 in spreadsheet on copy</a:t>
            </a:r>
            <a:r>
              <a:rPr lang="en-US" baseline="0" dirty="0" smtClean="0"/>
              <a:t> paper sites-- Belinda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DCBD-780D-411C-8C32-5AEC4E289BD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73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B5A185-2C50-4B99-8B5D-E1B3D4DBEF97}" type="datetimeFigureOut">
              <a:rPr lang="en-US" smtClean="0"/>
              <a:pPr/>
              <a:t>8/9/2013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C4D6660-B8D4-4F0F-B760-39EBA37624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6.png"/><Relationship Id="rId18" Type="http://schemas.microsoft.com/office/2007/relationships/hdphoto" Target="../media/hdphoto6.wdp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microsoft.com/office/2007/relationships/hdphoto" Target="../media/hdphoto3.wdp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6" Type="http://schemas.microsoft.com/office/2007/relationships/hdphoto" Target="../media/hdphoto5.wdp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microsoft.com/office/2007/relationships/hdphoto" Target="../media/hdphoto1.wdp"/><Relationship Id="rId15" Type="http://schemas.openxmlformats.org/officeDocument/2006/relationships/image" Target="../media/image17.png"/><Relationship Id="rId10" Type="http://schemas.microsoft.com/office/2007/relationships/hdphoto" Target="../media/hdphoto2.wdp"/><Relationship Id="rId19" Type="http://schemas.openxmlformats.org/officeDocument/2006/relationships/image" Target="../media/image19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tiff"/><Relationship Id="rId3" Type="http://schemas.openxmlformats.org/officeDocument/2006/relationships/tags" Target="../tags/tag3.xml"/><Relationship Id="rId7" Type="http://schemas.openxmlformats.org/officeDocument/2006/relationships/image" Target="../media/image23.jpeg"/><Relationship Id="rId12" Type="http://schemas.openxmlformats.org/officeDocument/2006/relationships/image" Target="../media/image28.tiff"/><Relationship Id="rId2" Type="http://schemas.openxmlformats.org/officeDocument/2006/relationships/tags" Target="../tags/tag2.xml"/><Relationship Id="rId16" Type="http://schemas.openxmlformats.org/officeDocument/2006/relationships/image" Target="../media/image32.tiff"/><Relationship Id="rId1" Type="http://schemas.openxmlformats.org/officeDocument/2006/relationships/tags" Target="../tags/tag1.xml"/><Relationship Id="rId6" Type="http://schemas.openxmlformats.org/officeDocument/2006/relationships/notesSlide" Target="../notesSlides/notesSlide11.xml"/><Relationship Id="rId11" Type="http://schemas.openxmlformats.org/officeDocument/2006/relationships/image" Target="../media/image27.tiff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31.tiff"/><Relationship Id="rId10" Type="http://schemas.openxmlformats.org/officeDocument/2006/relationships/image" Target="../media/image26.tiff"/><Relationship Id="rId4" Type="http://schemas.openxmlformats.org/officeDocument/2006/relationships/tags" Target="../tags/tag4.xml"/><Relationship Id="rId9" Type="http://schemas.openxmlformats.org/officeDocument/2006/relationships/image" Target="../media/image25.tiff"/><Relationship Id="rId14" Type="http://schemas.openxmlformats.org/officeDocument/2006/relationships/image" Target="../media/image30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alesites.com/menu/?loc=lafa43079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9gag.com/gag/6864699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3" Type="http://schemas.openxmlformats.org/officeDocument/2006/relationships/image" Target="../media/image45.jpeg"/><Relationship Id="rId7" Type="http://schemas.openxmlformats.org/officeDocument/2006/relationships/image" Target="../media/image48.jpe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11" Type="http://schemas.openxmlformats.org/officeDocument/2006/relationships/image" Target="../media/image52.png"/><Relationship Id="rId5" Type="http://schemas.openxmlformats.org/officeDocument/2006/relationships/image" Target="../media/image47.jpe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6.jpeg"/><Relationship Id="rId9" Type="http://schemas.openxmlformats.org/officeDocument/2006/relationships/image" Target="../media/image50.jpeg"/><Relationship Id="rId1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13" Type="http://schemas.openxmlformats.org/officeDocument/2006/relationships/image" Target="../media/image70.jpeg"/><Relationship Id="rId18" Type="http://schemas.openxmlformats.org/officeDocument/2006/relationships/image" Target="../media/image75.png"/><Relationship Id="rId3" Type="http://schemas.openxmlformats.org/officeDocument/2006/relationships/image" Target="../media/image60.jpeg"/><Relationship Id="rId21" Type="http://schemas.openxmlformats.org/officeDocument/2006/relationships/image" Target="../media/image78.png"/><Relationship Id="rId7" Type="http://schemas.openxmlformats.org/officeDocument/2006/relationships/image" Target="../media/image64.jpeg"/><Relationship Id="rId12" Type="http://schemas.openxmlformats.org/officeDocument/2006/relationships/image" Target="../media/image69.jpeg"/><Relationship Id="rId17" Type="http://schemas.openxmlformats.org/officeDocument/2006/relationships/image" Target="../media/image74.jpe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73.jpeg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jpeg"/><Relationship Id="rId15" Type="http://schemas.openxmlformats.org/officeDocument/2006/relationships/image" Target="../media/image72.jpeg"/><Relationship Id="rId10" Type="http://schemas.openxmlformats.org/officeDocument/2006/relationships/image" Target="../media/image67.jpeg"/><Relationship Id="rId19" Type="http://schemas.openxmlformats.org/officeDocument/2006/relationships/image" Target="../media/image76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Relationship Id="rId14" Type="http://schemas.openxmlformats.org/officeDocument/2006/relationships/image" Target="../media/image71.jpeg"/><Relationship Id="rId22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803833"/>
            <a:ext cx="78486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8" charset="0"/>
              </a:rPr>
              <a:t>A3 </a:t>
            </a:r>
          </a:p>
          <a:p>
            <a:pPr algn="ctr"/>
            <a:r>
              <a:rPr lang="en-US" sz="4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8" charset="0"/>
              </a:rPr>
              <a:t>(Anytime, Anyplace, Anywhere): </a:t>
            </a:r>
          </a:p>
          <a:p>
            <a:pPr algn="ctr"/>
            <a:r>
              <a:rPr lang="en-US" sz="4000" dirty="0" smtClean="0">
                <a:latin typeface="+mj-lt"/>
              </a:rPr>
              <a:t>The STM Library</a:t>
            </a:r>
          </a:p>
          <a:p>
            <a:pPr algn="ctr"/>
            <a:r>
              <a:rPr lang="en-US" sz="2400" dirty="0" smtClean="0">
                <a:latin typeface="+mj-lt"/>
              </a:rPr>
              <a:t>Cinde Sulik</a:t>
            </a:r>
          </a:p>
          <a:p>
            <a:pPr algn="ctr"/>
            <a:r>
              <a:rPr lang="en-US" sz="2400" dirty="0" smtClean="0">
                <a:latin typeface="+mj-lt"/>
              </a:rPr>
              <a:t>Belinda Edwards</a:t>
            </a:r>
          </a:p>
          <a:p>
            <a:pPr algn="ctr"/>
            <a:r>
              <a:rPr lang="en-US" sz="2400" dirty="0" smtClean="0">
                <a:latin typeface="+mj-lt"/>
              </a:rPr>
              <a:t>Debbie Kremheller</a:t>
            </a:r>
          </a:p>
          <a:p>
            <a:pPr algn="ctr"/>
            <a:endParaRPr lang="en-US" sz="4000" dirty="0">
              <a:latin typeface="+mj-lt"/>
            </a:endParaRPr>
          </a:p>
          <a:p>
            <a:pPr algn="ctr"/>
            <a:r>
              <a:rPr lang="en-US" sz="4000" dirty="0" smtClean="0">
                <a:latin typeface="+mj-lt"/>
              </a:rPr>
              <a:t>2013-2014 Inservice</a:t>
            </a:r>
          </a:p>
          <a:p>
            <a:pPr algn="ctr"/>
            <a:r>
              <a:rPr lang="en-US" sz="4000" dirty="0" smtClean="0">
                <a:latin typeface="+mj-lt"/>
              </a:rPr>
              <a:t>August 6, 2013</a:t>
            </a:r>
          </a:p>
          <a:p>
            <a:pPr algn="ctr"/>
            <a:endParaRPr lang="en-US" sz="4000" dirty="0">
              <a:latin typeface="+mj-lt"/>
            </a:endParaRPr>
          </a:p>
          <a:p>
            <a:pPr algn="ctr"/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0482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03" y="1240946"/>
            <a:ext cx="8384934" cy="442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95400" y="576511"/>
            <a:ext cx="114300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Direct quote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077200" y="2923471"/>
            <a:ext cx="956126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Paraphrase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772194" y="857864"/>
            <a:ext cx="94706" cy="38308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5400000">
            <a:off x="7748203" y="2999923"/>
            <a:ext cx="276996" cy="228600"/>
          </a:xfrm>
          <a:prstGeom prst="curvedConnector3">
            <a:avLst>
              <a:gd name="adj1" fmla="val -1875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0936" y="5895271"/>
            <a:ext cx="137160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Students share their thoughts.</a:t>
            </a:r>
            <a:endParaRPr lang="en-US" sz="1200" dirty="0"/>
          </a:p>
        </p:txBody>
      </p:sp>
      <p:cxnSp>
        <p:nvCxnSpPr>
          <p:cNvPr id="6187" name="Straight Arrow Connector 6186"/>
          <p:cNvCxnSpPr/>
          <p:nvPr/>
        </p:nvCxnSpPr>
        <p:spPr>
          <a:xfrm flipV="1">
            <a:off x="762000" y="4295073"/>
            <a:ext cx="304403" cy="15239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91" name="Oval 6190"/>
          <p:cNvSpPr/>
          <p:nvPr/>
        </p:nvSpPr>
        <p:spPr>
          <a:xfrm>
            <a:off x="186146" y="3012202"/>
            <a:ext cx="990600" cy="376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167095" y="1147485"/>
            <a:ext cx="990600" cy="376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144236" y="3685471"/>
            <a:ext cx="990600" cy="376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4557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2261" y="381000"/>
            <a:ext cx="6096000" cy="107721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Turnitin:</a:t>
            </a:r>
            <a:r>
              <a:rPr lang="en-US" sz="3200" dirty="0" smtClean="0"/>
              <a:t> Think they’re not copying? Think again!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32" y="3047066"/>
            <a:ext cx="2925265" cy="4645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04" y="3986130"/>
            <a:ext cx="4229109" cy="5431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683" y="5169723"/>
            <a:ext cx="1564035" cy="526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105" y="4916076"/>
            <a:ext cx="2623167" cy="6228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5624725"/>
            <a:ext cx="2169629" cy="4580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6" y="4880569"/>
            <a:ext cx="2501901" cy="5176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299" y="2172671"/>
            <a:ext cx="2501419" cy="5380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590" y="1874796"/>
            <a:ext cx="1914546" cy="6381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64950"/>
            <a:ext cx="1824966" cy="4474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856" y="5812504"/>
            <a:ext cx="3459416" cy="435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2142020"/>
            <a:ext cx="3237638" cy="6619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94588"/>
            <a:ext cx="2768245" cy="5190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1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263" y="990600"/>
            <a:ext cx="4942114" cy="5674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228600"/>
            <a:ext cx="723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What the Numbers Show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0376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" t="2206" r="1411" b="2315"/>
          <a:stretch/>
        </p:blipFill>
        <p:spPr bwMode="auto">
          <a:xfrm>
            <a:off x="1397726" y="512856"/>
            <a:ext cx="6450874" cy="5901008"/>
          </a:xfrm>
          <a:prstGeom prst="rect">
            <a:avLst/>
          </a:prstGeom>
          <a:noFill/>
          <a:ln w="57150">
            <a:solidFill>
              <a:srgbClr val="33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53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838200" y="1066800"/>
            <a:ext cx="2695575" cy="4178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b="1" dirty="0" smtClean="0"/>
              <a:t>Turnitin.com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sz="2000" b="1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sz="2000" b="1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b="1" dirty="0" smtClean="0"/>
              <a:t>Noodletools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sz="2000" b="1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sz="2000" b="1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sz="2000" b="1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b="1" dirty="0" smtClean="0"/>
              <a:t>Databases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990600" y="3810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Three Things STM Students </a:t>
            </a:r>
            <a:r>
              <a:rPr lang="en-US" sz="2400" b="1" dirty="0"/>
              <a:t>U</a:t>
            </a:r>
            <a:r>
              <a:rPr lang="en-US" sz="2400" b="1" dirty="0" smtClean="0"/>
              <a:t>se </a:t>
            </a:r>
            <a:r>
              <a:rPr lang="en-US" sz="2400" b="1" dirty="0"/>
              <a:t>A</a:t>
            </a:r>
            <a:r>
              <a:rPr lang="en-US" sz="2400" b="1" dirty="0" smtClean="0"/>
              <a:t>ll the Time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048000"/>
            <a:ext cx="1428955" cy="1038225"/>
          </a:xfrm>
          <a:prstGeom prst="rect">
            <a:avLst/>
          </a:prstGeom>
          <a:ln w="1905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419600"/>
            <a:ext cx="1000125" cy="98888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 descr="turnitin.tif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6800" y="1752600"/>
            <a:ext cx="1905000" cy="684481"/>
          </a:xfrm>
          <a:prstGeom prst="rect">
            <a:avLst/>
          </a:prstGeom>
          <a:ln>
            <a:solidFill>
              <a:srgbClr val="5D89A2"/>
            </a:solidFill>
          </a:ln>
        </p:spPr>
      </p:pic>
      <p:pic>
        <p:nvPicPr>
          <p:cNvPr id="11" name="Picture 10" descr="IC.tif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6200" y="4419600"/>
            <a:ext cx="3048000" cy="766618"/>
          </a:xfrm>
          <a:prstGeom prst="rect">
            <a:avLst/>
          </a:prstGeom>
          <a:ln w="31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2" name="Picture 11" descr="ART.tif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29200" y="2286000"/>
            <a:ext cx="3316051" cy="749300"/>
          </a:xfrm>
          <a:prstGeom prst="rect">
            <a:avLst/>
          </a:prstGeom>
          <a:ln>
            <a:solidFill>
              <a:srgbClr val="4F5557"/>
            </a:solidFill>
          </a:ln>
        </p:spPr>
      </p:pic>
      <p:pic>
        <p:nvPicPr>
          <p:cNvPr id="13" name="Picture 12" descr="SA.tif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57600" y="3200400"/>
            <a:ext cx="2116742" cy="81082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4" name="Picture 13" descr="CVOD.tif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72200" y="3352800"/>
            <a:ext cx="2362200" cy="670460"/>
          </a:xfrm>
          <a:prstGeom prst="rect">
            <a:avLst/>
          </a:prstGeom>
          <a:ln>
            <a:solidFill>
              <a:srgbClr val="F48E27"/>
            </a:solidFill>
          </a:ln>
        </p:spPr>
      </p:pic>
      <p:pic>
        <p:nvPicPr>
          <p:cNvPr id="15" name="Picture 14" descr="gale.tif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38600" y="1447800"/>
            <a:ext cx="2514600" cy="662328"/>
          </a:xfrm>
          <a:prstGeom prst="rect">
            <a:avLst/>
          </a:prstGeom>
          <a:ln>
            <a:solidFill>
              <a:srgbClr val="94A4B1"/>
            </a:solidFill>
          </a:ln>
        </p:spPr>
      </p:pic>
      <p:pic>
        <p:nvPicPr>
          <p:cNvPr id="16" name="Picture 15" descr="GVRL.tif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00400" y="5486400"/>
            <a:ext cx="2819400" cy="633819"/>
          </a:xfrm>
          <a:prstGeom prst="rect">
            <a:avLst/>
          </a:prstGeom>
        </p:spPr>
      </p:pic>
      <p:pic>
        <p:nvPicPr>
          <p:cNvPr id="17" name="Picture 16" descr="ebsco.tiff"/>
          <p:cNvPicPr>
            <a:picLocks noChangeAspect="1"/>
          </p:cNvPicPr>
          <p:nvPr/>
        </p:nvPicPr>
        <p:blipFill>
          <a:blip r:embed="rId16"/>
          <a:srcRect l="6250" t="6994" r="6250"/>
          <a:stretch>
            <a:fillRect/>
          </a:stretch>
        </p:blipFill>
        <p:spPr>
          <a:xfrm>
            <a:off x="1143000" y="4953000"/>
            <a:ext cx="1219200" cy="130628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3464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142" y="1219200"/>
            <a:ext cx="6260372" cy="4128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6282" y="5730716"/>
            <a:ext cx="717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http://galesites.com/menu/?loc=lafa43079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54828" y="381000"/>
            <a:ext cx="670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Gale Databases: A New Look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906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VOD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90"/>
          <a:stretch>
            <a:fillRect/>
          </a:stretch>
        </p:blipFill>
        <p:spPr bwMode="auto">
          <a:xfrm>
            <a:off x="0" y="0"/>
            <a:ext cx="9144000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5503863" y="596900"/>
            <a:ext cx="206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Search here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4808538" y="1509713"/>
            <a:ext cx="2149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or browse by topic</a:t>
            </a:r>
          </a:p>
        </p:txBody>
      </p:sp>
      <p:pic>
        <p:nvPicPr>
          <p:cNvPr id="13317" name="Picture 17" descr="religion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42" t="14433" r="1707" b="9959"/>
          <a:stretch>
            <a:fillRect/>
          </a:stretch>
        </p:blipFill>
        <p:spPr bwMode="auto">
          <a:xfrm>
            <a:off x="609600" y="4194175"/>
            <a:ext cx="1746250" cy="1816100"/>
          </a:xfrm>
          <a:prstGeom prst="rect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18" descr="English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49" t="14166" b="12453"/>
          <a:stretch>
            <a:fillRect/>
          </a:stretch>
        </p:blipFill>
        <p:spPr bwMode="auto">
          <a:xfrm>
            <a:off x="4410075" y="4194175"/>
            <a:ext cx="1843088" cy="1731963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19" descr="physsci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20788"/>
            <a:ext cx="5989638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Box 20"/>
          <p:cNvSpPr txBox="1">
            <a:spLocks noChangeArrowheads="1"/>
          </p:cNvSpPr>
          <p:nvPr/>
        </p:nvSpPr>
        <p:spPr bwMode="auto">
          <a:xfrm>
            <a:off x="3832225" y="1220788"/>
            <a:ext cx="2681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sz="1600" i="1" dirty="0">
                <a:solidFill>
                  <a:srgbClr val="0000FF"/>
                </a:solidFill>
              </a:rPr>
              <a:t>or browse by topic</a:t>
            </a:r>
          </a:p>
        </p:txBody>
      </p:sp>
      <p:sp>
        <p:nvSpPr>
          <p:cNvPr id="23" name="Left Arrow 22"/>
          <p:cNvSpPr>
            <a:spLocks noChangeArrowheads="1"/>
          </p:cNvSpPr>
          <p:nvPr/>
        </p:nvSpPr>
        <p:spPr bwMode="auto">
          <a:xfrm>
            <a:off x="3603625" y="1220788"/>
            <a:ext cx="2649538" cy="403225"/>
          </a:xfrm>
          <a:prstGeom prst="leftArrow">
            <a:avLst>
              <a:gd name="adj1" fmla="val 50000"/>
              <a:gd name="adj2" fmla="val 50164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3322" name="Picture 23" descr="world lang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87" t="21564" r="2629"/>
          <a:stretch>
            <a:fillRect/>
          </a:stretch>
        </p:blipFill>
        <p:spPr bwMode="auto">
          <a:xfrm>
            <a:off x="2560638" y="4619625"/>
            <a:ext cx="1716087" cy="17303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24" descr="history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8" r="67580" b="3555"/>
          <a:stretch>
            <a:fillRect/>
          </a:stretch>
        </p:blipFill>
        <p:spPr bwMode="auto">
          <a:xfrm>
            <a:off x="6827838" y="1654175"/>
            <a:ext cx="1790700" cy="4356100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"/>
          <a:stretch/>
        </p:blipFill>
        <p:spPr bwMode="auto">
          <a:xfrm>
            <a:off x="1175657" y="431074"/>
            <a:ext cx="6901542" cy="590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26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130425"/>
            <a:ext cx="3190744" cy="2746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We’ve come a long way. . 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Our students?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Not so far.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5809575"/>
            <a:ext cx="6400800" cy="322043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"Life Is a Gag."  9GAG. 2013. Web. 21 March 2013. &lt;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kumimoji="0" lang="en-US" sz="3200" b="0" i="0" u="sng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http://9gag.com/gag/6864699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Goog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7757" y="939169"/>
            <a:ext cx="3878730" cy="454673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47800" y="5943600"/>
            <a:ext cx="2895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Original photo: Drkijewel (Own work) [CC-BY-3.0 (http://creativecommons.org/licenses/by/3.0)], via Wikimedia Commons; modified by Cinde Sulik</a:t>
            </a:r>
            <a:endParaRPr lang="en-US" sz="1000" dirty="0"/>
          </a:p>
        </p:txBody>
      </p:sp>
      <p:pic>
        <p:nvPicPr>
          <p:cNvPr id="8" name="Picture 7" descr="Aisha_Fram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533400"/>
            <a:ext cx="3657600" cy="5195451"/>
          </a:xfrm>
          <a:prstGeom prst="rect">
            <a:avLst/>
          </a:prstGeom>
          <a:ln>
            <a:solidFill>
              <a:srgbClr val="F8222C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E0F2FD"/>
              </a:clrFrom>
              <a:clrTo>
                <a:srgbClr val="E0F2FD">
                  <a:alpha val="0"/>
                </a:srgbClr>
              </a:clrTo>
            </a:clrChange>
          </a:blip>
          <a:srcRect l="24000" t="24000" r="28000" b="28000"/>
          <a:stretch>
            <a:fillRect/>
          </a:stretch>
        </p:blipFill>
        <p:spPr>
          <a:xfrm>
            <a:off x="2438400" y="1905000"/>
            <a:ext cx="457200" cy="45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0" y="1676400"/>
            <a:ext cx="259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They have </a:t>
            </a:r>
          </a:p>
          <a:p>
            <a:r>
              <a:rPr lang="en-US" sz="3200" dirty="0" smtClean="0"/>
              <a:t>a LOT </a:t>
            </a:r>
          </a:p>
          <a:p>
            <a:r>
              <a:rPr lang="en-US" sz="3200" dirty="0" smtClean="0"/>
              <a:t>to learn:</a:t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Digital Citizenship Lessons</a:t>
            </a:r>
            <a:endParaRPr lang="en-US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" t="1797" r="1455"/>
          <a:stretch/>
        </p:blipFill>
        <p:spPr bwMode="auto">
          <a:xfrm>
            <a:off x="620486" y="1082041"/>
            <a:ext cx="7968344" cy="5356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0486" y="304800"/>
            <a:ext cx="7968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 Rounded MT Bold" pitchFamily="34" charset="0"/>
              </a:rPr>
              <a:t>STM Library Webpage</a:t>
            </a:r>
            <a:endParaRPr lang="en-US" sz="3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60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685800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Help </a:t>
            </a:r>
            <a:r>
              <a:rPr lang="en-US" sz="3200" dirty="0"/>
              <a:t>W</a:t>
            </a:r>
            <a:r>
              <a:rPr lang="en-US" sz="3200" dirty="0" smtClean="0"/>
              <a:t>ith Common Core</a:t>
            </a:r>
            <a:endParaRPr lang="en-US" sz="3200" dirty="0"/>
          </a:p>
        </p:txBody>
      </p:sp>
      <p:pic>
        <p:nvPicPr>
          <p:cNvPr id="5122" name="Picture 2" descr="http://1.bp.blogspot.com/-5EtYOQ7i4ks/UHtQT3aQd9I/AAAAAAAABAE/5XarKR9cH-o/s1600/ELACCSSword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4648200" cy="48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87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457200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Professional Reading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8" y="2167258"/>
            <a:ext cx="1219200" cy="11233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829" y="2330828"/>
            <a:ext cx="2491235" cy="7961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308" y="5829646"/>
            <a:ext cx="3579904" cy="5081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08" y="3586185"/>
            <a:ext cx="4124384" cy="7863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43" y="1074333"/>
            <a:ext cx="1689253" cy="9184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648" y="4709852"/>
            <a:ext cx="2642481" cy="6635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53" y="1263611"/>
            <a:ext cx="2587490" cy="6429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783" y="2576892"/>
            <a:ext cx="3204954" cy="550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351" y="3637546"/>
            <a:ext cx="3684162" cy="469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832" y="1456406"/>
            <a:ext cx="2999297" cy="7108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08" y="4907729"/>
            <a:ext cx="1903595" cy="499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402" y="4700694"/>
            <a:ext cx="1548528" cy="76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1" y="5839157"/>
            <a:ext cx="2545353" cy="5705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280" y="5660520"/>
            <a:ext cx="1707278" cy="6306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341" y="4607422"/>
            <a:ext cx="724455" cy="8612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82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37" y="5249056"/>
            <a:ext cx="2149983" cy="4482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49" y="1402988"/>
            <a:ext cx="1796032" cy="646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42" y="3984140"/>
            <a:ext cx="1899898" cy="676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881" y="3062808"/>
            <a:ext cx="2047013" cy="5267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605" y="5846460"/>
            <a:ext cx="2577013" cy="5973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805" y="4947936"/>
            <a:ext cx="1722618" cy="6590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391" y="3106679"/>
            <a:ext cx="2164542" cy="6756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94" y="4439657"/>
            <a:ext cx="2362200" cy="5618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563" y="3930174"/>
            <a:ext cx="2228850" cy="7334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788" y="2983835"/>
            <a:ext cx="2095487" cy="5212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702" y="4947936"/>
            <a:ext cx="2281060" cy="4689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668" y="2182119"/>
            <a:ext cx="1743120" cy="4972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46" y="1330615"/>
            <a:ext cx="1833781" cy="5741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060" y="1410826"/>
            <a:ext cx="1842879" cy="4938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63" y="3737682"/>
            <a:ext cx="2156514" cy="492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83" y="5851295"/>
            <a:ext cx="1761198" cy="696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933" y="5823683"/>
            <a:ext cx="1883238" cy="642873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57" y="2888498"/>
            <a:ext cx="1654643" cy="6213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246" y="2241223"/>
            <a:ext cx="2442372" cy="4381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060" y="2182135"/>
            <a:ext cx="1805570" cy="547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981200" y="381000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Something for Everyone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007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98" y="1523998"/>
            <a:ext cx="8909929" cy="28908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0841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1828800"/>
            <a:ext cx="6400800" cy="34747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Many of our resources are online and can be accessed from home</a:t>
            </a:r>
          </a:p>
          <a:p>
            <a:pPr lvl="2"/>
            <a:r>
              <a:rPr lang="en-US" dirty="0" smtClean="0"/>
              <a:t>Username: stmhs (if required)</a:t>
            </a:r>
          </a:p>
          <a:p>
            <a:pPr lvl="2"/>
            <a:r>
              <a:rPr lang="en-US" dirty="0" smtClean="0"/>
              <a:t>Password: cougar (for all databases)</a:t>
            </a:r>
          </a:p>
          <a:p>
            <a:pPr lvl="2"/>
            <a:r>
              <a:rPr lang="en-US" dirty="0" smtClean="0"/>
              <a:t>Note for ARTstor—access at school every few months to be able to access from home</a:t>
            </a:r>
          </a:p>
          <a:p>
            <a:pPr>
              <a:buNone/>
            </a:pPr>
            <a:r>
              <a:rPr lang="en-US" dirty="0" smtClean="0"/>
              <a:t>We can help you update or renew your </a:t>
            </a:r>
            <a:r>
              <a:rPr lang="en-US" i="1" dirty="0" smtClean="0"/>
              <a:t>Turnitin</a:t>
            </a:r>
            <a:r>
              <a:rPr lang="en-US" dirty="0" smtClean="0"/>
              <a:t> and </a:t>
            </a:r>
            <a:r>
              <a:rPr lang="en-US" i="1" dirty="0" smtClean="0"/>
              <a:t>Noodletools</a:t>
            </a:r>
            <a:r>
              <a:rPr lang="en-US" dirty="0" smtClean="0"/>
              <a:t> accounts</a:t>
            </a:r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395549" y="68580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A3 Access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6423"/>
            <a:ext cx="76962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00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66800"/>
            <a:ext cx="5783488" cy="4858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07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" t="1686" r="2948" b="1241"/>
          <a:stretch/>
        </p:blipFill>
        <p:spPr bwMode="auto">
          <a:xfrm>
            <a:off x="1143000" y="395097"/>
            <a:ext cx="6920062" cy="6081903"/>
          </a:xfrm>
          <a:prstGeom prst="rect">
            <a:avLst/>
          </a:prstGeom>
          <a:ln w="38100">
            <a:solidFill>
              <a:srgbClr val="33CCFF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08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45720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Symbaloo: Point students to online sources you </a:t>
            </a:r>
            <a:r>
              <a:rPr lang="en-US" sz="3200" b="1" dirty="0" smtClean="0">
                <a:solidFill>
                  <a:srgbClr val="31489F"/>
                </a:solidFill>
              </a:rPr>
              <a:t>want</a:t>
            </a:r>
            <a:r>
              <a:rPr lang="en-US" sz="3200" dirty="0" smtClean="0"/>
              <a:t> them to use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781741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54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381000"/>
            <a:ext cx="8001000" cy="13258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3200" dirty="0" smtClean="0"/>
              <a:t>Manage and Monitor Student Progress</a:t>
            </a:r>
          </a:p>
          <a:p>
            <a:pPr marL="45720" indent="0" algn="ctr">
              <a:buNone/>
            </a:pPr>
            <a:r>
              <a:rPr lang="en-US" sz="3200" dirty="0" smtClean="0"/>
              <a:t>with Noodlebib</a:t>
            </a:r>
            <a:endParaRPr lang="en-US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68" y="1631827"/>
            <a:ext cx="8735070" cy="431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V="1">
            <a:off x="6084229" y="3348372"/>
            <a:ext cx="46877" cy="44052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36623" y="3877336"/>
            <a:ext cx="1524000" cy="6463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Shows number of notecards  for the particular entry</a:t>
            </a:r>
            <a:endParaRPr lang="en-US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090954" y="3348373"/>
            <a:ext cx="833846" cy="59360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92638" y="4027154"/>
            <a:ext cx="1219200" cy="6463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Shows student who created the citation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8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2" t="25900" r="7407" b="15900"/>
          <a:stretch/>
        </p:blipFill>
        <p:spPr bwMode="auto">
          <a:xfrm>
            <a:off x="304800" y="2045400"/>
            <a:ext cx="8534400" cy="357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5334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Notecard View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819900" y="4810522"/>
            <a:ext cx="152400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Paraphrased Note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078730" y="1346405"/>
            <a:ext cx="66294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1174783"/>
            <a:ext cx="179832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Title/Topic/Question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828800" y="5815398"/>
            <a:ext cx="152400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Teacher’s Comment</a:t>
            </a:r>
            <a:endParaRPr lang="en-US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828800" y="1590282"/>
            <a:ext cx="274320" cy="7794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410200" y="1836288"/>
            <a:ext cx="129540" cy="7545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362200" y="5142131"/>
            <a:ext cx="0" cy="6732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6644640" y="4169898"/>
            <a:ext cx="937260" cy="6406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62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Wfakp3avxlS82CkCgNJ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36XyudwFp06S0Fg2pP98k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4e3khWWOJlu1PTnPyLvfJ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INoL1SyLhO83ygQOa3Zn2"/>
</p:tagLst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2177</TotalTime>
  <Words>346</Words>
  <Application>Microsoft Office PowerPoint</Application>
  <PresentationFormat>On-screen Show (4:3)</PresentationFormat>
  <Paragraphs>88</Paragraphs>
  <Slides>23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Slipstream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 Thomas More Catholic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AAA (Always, Anywhere, Anytime): The STM Library</dc:title>
  <dc:creator>Deborah Kremheller</dc:creator>
  <cp:lastModifiedBy>Deborah Kremheller</cp:lastModifiedBy>
  <cp:revision>81</cp:revision>
  <cp:lastPrinted>2013-08-02T17:19:19Z</cp:lastPrinted>
  <dcterms:created xsi:type="dcterms:W3CDTF">2013-08-05T03:21:21Z</dcterms:created>
  <dcterms:modified xsi:type="dcterms:W3CDTF">2013-08-09T23:23:01Z</dcterms:modified>
</cp:coreProperties>
</file>